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05" r:id="rId4"/>
    <p:sldId id="306" r:id="rId5"/>
    <p:sldId id="267" r:id="rId6"/>
    <p:sldId id="292" r:id="rId7"/>
    <p:sldId id="270" r:id="rId8"/>
    <p:sldId id="271" r:id="rId9"/>
    <p:sldId id="272" r:id="rId10"/>
    <p:sldId id="289" r:id="rId11"/>
    <p:sldId id="273" r:id="rId12"/>
    <p:sldId id="293" r:id="rId13"/>
    <p:sldId id="274" r:id="rId14"/>
    <p:sldId id="278" r:id="rId15"/>
    <p:sldId id="276" r:id="rId16"/>
    <p:sldId id="260" r:id="rId17"/>
    <p:sldId id="298" r:id="rId18"/>
    <p:sldId id="265" r:id="rId19"/>
    <p:sldId id="303" r:id="rId20"/>
    <p:sldId id="30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5" autoAdjust="0"/>
    <p:restoredTop sz="90888" autoAdjust="0"/>
  </p:normalViewPr>
  <p:slideViewPr>
    <p:cSldViewPr>
      <p:cViewPr varScale="1">
        <p:scale>
          <a:sx n="88" d="100"/>
          <a:sy n="88" d="100"/>
        </p:scale>
        <p:origin x="4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506" y="-114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6255" rIns="92511" bIns="46255" numCol="1" anchor="t" anchorCtr="0" compatLnSpc="1">
            <a:prstTxWarp prst="textNoShape">
              <a:avLst/>
            </a:prstTxWarp>
          </a:bodyPr>
          <a:lstStyle>
            <a:lvl1pPr algn="r" defTabSz="924572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6255" rIns="92511" bIns="46255" numCol="1" anchor="b" anchorCtr="0" compatLnSpc="1">
            <a:prstTxWarp prst="textNoShape">
              <a:avLst/>
            </a:prstTxWarp>
          </a:bodyPr>
          <a:lstStyle>
            <a:lvl1pPr algn="r" defTabSz="924572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6F2B0FF-8A67-4766-AC96-809F4406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7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B2A86D3-C84B-4292-862B-4C1EF55797D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8E29DFF-1ECC-4765-ADC8-3AB987B11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29DFF-1ECC-4765-ADC8-3AB987B11F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860CF9-55BE-4034-B4EE-5AF3E91BFBB6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8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B9D21-B605-41F1-9D09-19CE35D1CF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90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37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8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33821-E86F-4B3B-894B-20F2AD22F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6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B4701-A2B2-4DC1-BBA3-1B168B73A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8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C28FE-FAF7-434B-8312-27EB9C58C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3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5EEDB-7CF4-4600-9676-FD9B6E9574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83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A65E5-3271-4CA0-82CB-745F62EA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5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5DC16-9DDF-42B2-B6BA-74EC24CFB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74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ED140-9658-406C-A38F-E45E880E2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7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7A47E-8057-4CCE-AE85-D644782455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3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593F3-E15C-4724-AAE1-8A0CB25E73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93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04D56-6401-4042-9FB4-622A43BEC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1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EFADC3-F5B8-421B-86F9-DA77F5A12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Online Scheduling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81000"/>
            <a:ext cx="7772400" cy="6172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To Search for Classes:  Use Period, Subject, and/or Teacher Options</a:t>
            </a:r>
          </a:p>
        </p:txBody>
      </p:sp>
      <p:sp>
        <p:nvSpPr>
          <p:cNvPr id="14340" name="Right Arrow 5"/>
          <p:cNvSpPr>
            <a:spLocks noChangeArrowheads="1"/>
          </p:cNvSpPr>
          <p:nvPr/>
        </p:nvSpPr>
        <p:spPr bwMode="auto">
          <a:xfrm flipV="1">
            <a:off x="6019800" y="28194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  <p:sp>
        <p:nvSpPr>
          <p:cNvPr id="14341" name="Right Arrow 5"/>
          <p:cNvSpPr>
            <a:spLocks noChangeArrowheads="1"/>
          </p:cNvSpPr>
          <p:nvPr/>
        </p:nvSpPr>
        <p:spPr bwMode="auto">
          <a:xfrm rot="16200000" flipV="1">
            <a:off x="4838700" y="6362700"/>
            <a:ext cx="5334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0500" y="6222162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There are multiple pages.  Use next arrows to view all.</a:t>
            </a:r>
            <a:endParaRPr lang="en-US" sz="2800" dirty="0"/>
          </a:p>
        </p:txBody>
      </p:sp>
      <p:sp>
        <p:nvSpPr>
          <p:cNvPr id="14343" name="Rectangle 25"/>
          <p:cNvSpPr>
            <a:spLocks noChangeArrowheads="1"/>
          </p:cNvSpPr>
          <p:nvPr/>
        </p:nvSpPr>
        <p:spPr bwMode="auto">
          <a:xfrm flipV="1">
            <a:off x="3048000" y="2057400"/>
            <a:ext cx="1295400" cy="198438"/>
          </a:xfrm>
          <a:prstGeom prst="rect">
            <a:avLst/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  <p:sp>
        <p:nvSpPr>
          <p:cNvPr id="14344" name="Rectangle 25"/>
          <p:cNvSpPr>
            <a:spLocks noChangeArrowheads="1"/>
          </p:cNvSpPr>
          <p:nvPr/>
        </p:nvSpPr>
        <p:spPr bwMode="auto">
          <a:xfrm flipV="1">
            <a:off x="4572000" y="2667000"/>
            <a:ext cx="1295400" cy="198438"/>
          </a:xfrm>
          <a:prstGeom prst="rect">
            <a:avLst/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3335" t="4682" r="50351" b="18717"/>
          <a:stretch/>
        </p:blipFill>
        <p:spPr bwMode="auto">
          <a:xfrm>
            <a:off x="0" y="838199"/>
            <a:ext cx="8458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676400"/>
            <a:ext cx="1447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1447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657474"/>
            <a:ext cx="304800" cy="8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19275" y="751592"/>
            <a:ext cx="2400300" cy="14628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76500" y="693736"/>
            <a:ext cx="2705100" cy="156210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7150" y="710230"/>
            <a:ext cx="2400300" cy="14628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 rot="10800000">
            <a:off x="1904998" y="6019800"/>
            <a:ext cx="380999" cy="39140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9050" y="233362"/>
            <a:ext cx="7772400" cy="6553200"/>
          </a:xfrm>
        </p:spPr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sz="3000" u="sng" dirty="0" smtClean="0"/>
              <a:t>Search for Classes: </a:t>
            </a:r>
            <a:endParaRPr lang="en-US" sz="2800" dirty="0" smtClean="0"/>
          </a:p>
          <a:p>
            <a:pPr eaLnBrk="1" hangingPunct="1"/>
            <a:r>
              <a:rPr lang="en-US" sz="2600" dirty="0" smtClean="0"/>
              <a:t>Unique courses such as Online, Dual Enrollment  Specialty Courses or special education courses will</a:t>
            </a:r>
            <a:r>
              <a:rPr lang="en-US" sz="2600" b="1" dirty="0" smtClean="0"/>
              <a:t> not </a:t>
            </a:r>
            <a:r>
              <a:rPr lang="en-US" sz="2600" dirty="0" smtClean="0"/>
              <a:t>appear as an available course to add.  They require special applications.  Requests to Dual Enroll and to enroll in online classes require a completed and approved application. Applications are found in counseling office.  BOTH DUE THIS YEAR FOR ALL OF NEXT YEAR!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BE AWARE of PREREQUISITES! If you enroll in a class for which you are not eligible, counselors will have to take you out and this could mean rearranging your schedule and losing other courses for which you are eligible.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Ahead, Organize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500113" cy="451736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Use the master schedule grid to map out a potential schedule. This will save time and energy searching for classes. It will also let you know if you have a potential schedule conflict ahead of time.  PLEASE READ ALL COURSE DESCRIPTIONS and PREREQUISITES. PLEASE CONSULT GRAD REQUIREMENT SHEET.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Colleges like to see a rigorous schedule. Be aware of their admission requirements and expectations. Look at the college website or contact admissions for a freshman profile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0"/>
            <a:ext cx="7772400" cy="60960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u="sng" dirty="0" smtClean="0"/>
              <a:t>Make your Selections:</a:t>
            </a:r>
          </a:p>
          <a:p>
            <a:pPr marL="0" indent="0" eaLnBrk="1" hangingPunct="1">
              <a:buNone/>
            </a:pPr>
            <a:r>
              <a:rPr lang="en-US" dirty="0" smtClean="0"/>
              <a:t>To add a class to your schedule, click on the </a:t>
            </a:r>
            <a:r>
              <a:rPr lang="en-US" b="1" i="1" dirty="0" smtClean="0"/>
              <a:t>Add button </a:t>
            </a:r>
            <a:r>
              <a:rPr lang="en-US" dirty="0" smtClean="0"/>
              <a:t>next to the desired class.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3335" t="4682" r="50351" b="18717"/>
          <a:stretch/>
        </p:blipFill>
        <p:spPr bwMode="auto">
          <a:xfrm>
            <a:off x="304800" y="1524000"/>
            <a:ext cx="8458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57400" y="685800"/>
            <a:ext cx="2504722" cy="29718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76400" y="2362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2171700"/>
            <a:ext cx="7620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3352800"/>
            <a:ext cx="304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15400" cy="6553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800" b="1" u="sng" dirty="0" smtClean="0"/>
              <a:t>Submitting your Classes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en-US" sz="2800" dirty="0" smtClean="0"/>
              <a:t>Check the placement and balance of your classes.  3 academics/2 electives each tri is a good balance.</a:t>
            </a:r>
            <a:endParaRPr lang="en-US" sz="2800" dirty="0"/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en-US" sz="2800" dirty="0" smtClean="0"/>
              <a:t>Before </a:t>
            </a:r>
            <a:r>
              <a:rPr lang="en-US" sz="2800" dirty="0"/>
              <a:t>you submit, obtain parent approval.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IMPORTANT:  Do not submit your schedule until you have periods 0-5 FINALIZED for all  trimesters.  If you would like a special option ( DE, TO, </a:t>
            </a:r>
            <a:r>
              <a:rPr lang="en-US" sz="2800" dirty="0" err="1"/>
              <a:t>Indep</a:t>
            </a:r>
            <a:r>
              <a:rPr lang="en-US" sz="2800" dirty="0"/>
              <a:t> Study, Online….) add alternative electives for now!!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IMPORTANT:  Once you have submitted your classes, your scheduling access is turned off and you must wait for counselor approval.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Check back in case your counselor reopens for you to correct an error or make adjustments</a:t>
            </a:r>
            <a:r>
              <a:rPr lang="en-US" sz="2800" b="1" i="1" dirty="0"/>
              <a:t>.  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0"/>
            <a:ext cx="7772400" cy="6096000"/>
          </a:xfrm>
        </p:spPr>
        <p:txBody>
          <a:bodyPr/>
          <a:lstStyle/>
          <a:p>
            <a:pPr marL="514350" indent="-514350" eaLnBrk="1" hangingPunct="1">
              <a:buFont typeface="Symbol" pitchFamily="18" charset="2"/>
              <a:buNone/>
            </a:pPr>
            <a:r>
              <a:rPr lang="en-US" sz="2800" u="sng" dirty="0" smtClean="0"/>
              <a:t>Build your schedule:</a:t>
            </a:r>
          </a:p>
          <a:p>
            <a:pPr marL="514350" indent="-514350" eaLnBrk="1" hangingPunct="1"/>
            <a:r>
              <a:rPr lang="en-US" sz="2800" dirty="0" smtClean="0"/>
              <a:t> Continue to add classes until you have scheduled all 6 for Trimesters 1, 2, &amp; 3.</a:t>
            </a:r>
            <a:endParaRPr lang="en-US" sz="2800" b="1" i="1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3598" r="50805" b="17831"/>
          <a:stretch/>
        </p:blipFill>
        <p:spPr bwMode="auto">
          <a:xfrm>
            <a:off x="914400" y="1524000"/>
            <a:ext cx="7772400" cy="510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61" name="Picture 5" descr="C:\Documents and Settings\admin\Local Settings\Temporary Internet Files\Content.IE5\3PATYM52\MPj044100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257492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29200" y="27432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590800"/>
            <a:ext cx="762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23622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148013"/>
            <a:ext cx="838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895600"/>
            <a:ext cx="3048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48006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0267" y="5982829"/>
            <a:ext cx="457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you submit, Schedule Status changes!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511300"/>
          </a:xfrm>
        </p:spPr>
        <p:txBody>
          <a:bodyPr/>
          <a:lstStyle/>
          <a:p>
            <a:pPr eaLnBrk="1" hangingPunct="1"/>
            <a:r>
              <a:rPr lang="en-US" dirty="0" smtClean="0"/>
              <a:t>Reminders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534400" cy="5943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1.  You can communicate with your counselor by using the message tab on the scheduling screen. This is not an “instant” message. It is more like an email and may take a couple days for the counselor to return your message.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2.  If you leave open spots, counselors will complete your schedule. This may mean rearranging courses you selected. All students must have all fifteen spots filled.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3. You can only access your online scheduling from your grade’s scheduling period. Check handout for dates.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14600" y="1600200"/>
            <a:ext cx="1042988" cy="1042988"/>
          </a:xfrm>
          <a:prstGeom prst="actionButtonForwardNex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511300"/>
          </a:xfrm>
        </p:spPr>
        <p:txBody>
          <a:bodyPr/>
          <a:lstStyle/>
          <a:p>
            <a:pPr eaLnBrk="1" hangingPunct="1"/>
            <a:r>
              <a:rPr lang="en-US" dirty="0" smtClean="0"/>
              <a:t>Reminders Continued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0010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4.  Once you “submit” your schedule, you cannot make any additional changes without counselor assistance.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5.  Your schedule does not become official until it has been approved by your counselor.</a:t>
            </a:r>
          </a:p>
          <a:p>
            <a:pPr eaLnBrk="1" hangingPunct="1">
              <a:lnSpc>
                <a:spcPct val="90000"/>
              </a:lnSpc>
            </a:pPr>
            <a:endParaRPr lang="en-US" sz="24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6.  Check your student access account for messages to you from your counselor and to see if your schedule has been approved.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7.  Once your schedule has been completed the only way to change it will be through the drop/add policy IF your change requests meets the drop/add criteria.</a:t>
            </a:r>
          </a:p>
        </p:txBody>
      </p:sp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14600" y="1600200"/>
            <a:ext cx="1042988" cy="1042988"/>
          </a:xfrm>
          <a:prstGeom prst="actionButtonForwardNex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Questions  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15400" cy="58674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You can use the Message tab on the scheduling screen to communicate with your counselor who will review your message and respond during school hours.</a:t>
            </a:r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5399" t="10829" r="52075" b="22022"/>
          <a:stretch/>
        </p:blipFill>
        <p:spPr bwMode="auto">
          <a:xfrm>
            <a:off x="76200" y="1524000"/>
            <a:ext cx="8763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52600"/>
            <a:ext cx="487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Once you submit your message, check back to see the response….. It’s </a:t>
            </a:r>
            <a:r>
              <a:rPr lang="en-US" sz="1600" dirty="0" err="1" smtClean="0"/>
              <a:t>kinda</a:t>
            </a:r>
            <a:r>
              <a:rPr lang="en-US" sz="1600" dirty="0" smtClean="0"/>
              <a:t> hard to see, look close!!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10000" y="2412712"/>
            <a:ext cx="304800" cy="11686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 of </a:t>
            </a:r>
            <a:r>
              <a:rPr lang="en-US" sz="2400" dirty="0" smtClean="0"/>
              <a:t>2019 </a:t>
            </a:r>
            <a:r>
              <a:rPr lang="en-US" sz="2400" dirty="0" smtClean="0"/>
              <a:t>Remind 101:</a:t>
            </a:r>
          </a:p>
          <a:p>
            <a:pPr lvl="1"/>
            <a:r>
              <a:rPr lang="en-US" sz="2000" dirty="0" smtClean="0"/>
              <a:t>Text to the number 81010</a:t>
            </a:r>
          </a:p>
          <a:p>
            <a:pPr lvl="1"/>
            <a:r>
              <a:rPr lang="en-US" sz="2000" dirty="0" smtClean="0"/>
              <a:t>Text this message: @</a:t>
            </a:r>
            <a:r>
              <a:rPr lang="en-US" sz="2000" dirty="0" smtClean="0"/>
              <a:t>mason2019</a:t>
            </a:r>
            <a:endParaRPr lang="en-US" sz="2000" dirty="0"/>
          </a:p>
          <a:p>
            <a:pPr lvl="1"/>
            <a:r>
              <a:rPr lang="en-US" sz="2000" dirty="0" smtClean="0"/>
              <a:t>To receive important class information and deadlines.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1053256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Timeline for Scheduling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Symbol" pitchFamily="18" charset="2"/>
              <a:buNone/>
            </a:pPr>
            <a:endParaRPr lang="en-US" sz="2800" i="1" dirty="0" smtClean="0"/>
          </a:p>
          <a:p>
            <a:r>
              <a:rPr lang="en-US" sz="2800" dirty="0" smtClean="0"/>
              <a:t>Juniors (class of 2018)		March 24 – April 10</a:t>
            </a:r>
          </a:p>
          <a:p>
            <a:r>
              <a:rPr lang="en-US" sz="2800" dirty="0" smtClean="0"/>
              <a:t>Sophomores (class of 2019)	April 17 – April 24</a:t>
            </a:r>
          </a:p>
          <a:p>
            <a:r>
              <a:rPr lang="en-US" sz="2800" dirty="0" smtClean="0"/>
              <a:t>Freshman (class of 2020)	April 24 – May 1</a:t>
            </a:r>
          </a:p>
          <a:p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 (class of 2021)</a:t>
            </a:r>
            <a:r>
              <a:rPr lang="en-US" sz="2800" dirty="0"/>
              <a:t>	</a:t>
            </a:r>
            <a:r>
              <a:rPr lang="en-US" sz="2800" dirty="0" smtClean="0"/>
              <a:t>May 1- June</a:t>
            </a:r>
          </a:p>
          <a:p>
            <a:r>
              <a:rPr lang="en-US" sz="2800" dirty="0" smtClean="0"/>
              <a:t>Late Schedulers 			May 10 – May 15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800" i="1" dirty="0" smtClean="0"/>
              <a:t>	</a:t>
            </a:r>
            <a:r>
              <a:rPr lang="en-US" sz="2800" i="1" baseline="30000" dirty="0" smtClean="0"/>
              <a:t>	</a:t>
            </a:r>
            <a:endParaRPr lang="en-US" sz="2800" i="1" dirty="0" smtClean="0"/>
          </a:p>
          <a:p>
            <a:pPr eaLnBrk="1" hangingPunct="1">
              <a:buFont typeface="Symbol" pitchFamily="18" charset="2"/>
              <a:buNone/>
            </a:pPr>
            <a:endParaRPr lang="en-US" sz="2800" i="1" dirty="0" smtClean="0"/>
          </a:p>
          <a:p>
            <a:pPr eaLnBrk="1" hangingPunct="1"/>
            <a:r>
              <a:rPr lang="en-US" sz="2800" i="1" dirty="0" smtClean="0"/>
              <a:t> Access for all students will begin at 3 pm on the first day and close at 3 pm on the last day.</a:t>
            </a:r>
            <a:endParaRPr lang="en-US" sz="2000" i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Testing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010401" cy="4240210"/>
          </a:xfrm>
        </p:spPr>
        <p:txBody>
          <a:bodyPr/>
          <a:lstStyle/>
          <a:p>
            <a:r>
              <a:rPr lang="en-US" dirty="0" smtClean="0"/>
              <a:t>April 11- 13, 2017.</a:t>
            </a:r>
          </a:p>
          <a:p>
            <a:r>
              <a:rPr lang="en-US" dirty="0" smtClean="0"/>
              <a:t>Sophomores:  PSAT 10 on April 11.</a:t>
            </a:r>
          </a:p>
          <a:p>
            <a:r>
              <a:rPr lang="en-US" dirty="0" smtClean="0"/>
              <a:t>Check for room</a:t>
            </a:r>
          </a:p>
          <a:p>
            <a:r>
              <a:rPr lang="en-US" dirty="0" smtClean="0"/>
              <a:t>Done Early, busses at 2:40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71601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" y="4762"/>
            <a:ext cx="6347713" cy="1320800"/>
          </a:xfrm>
        </p:spPr>
        <p:txBody>
          <a:bodyPr/>
          <a:lstStyle/>
          <a:p>
            <a:r>
              <a:rPr lang="en-US" sz="4000" dirty="0" smtClean="0"/>
              <a:t>Plan Ahead </a:t>
            </a:r>
            <a:r>
              <a:rPr lang="en-US" sz="4000" dirty="0" smtClean="0">
                <a:sym typeface="Wingdings" pitchFamily="2" charset="2"/>
              </a:rPr>
              <a:t> </a:t>
            </a:r>
            <a:br>
              <a:rPr lang="en-US" sz="4000" dirty="0" smtClean="0">
                <a:sym typeface="Wingdings" pitchFamily="2" charset="2"/>
              </a:rPr>
            </a:br>
            <a:r>
              <a:rPr lang="en-US" sz="4000" dirty="0" smtClean="0">
                <a:sym typeface="Wingdings" pitchFamily="2" charset="2"/>
              </a:rPr>
              <a:t>Sophomore</a:t>
            </a:r>
            <a:r>
              <a:rPr lang="en-US" sz="4000" dirty="0" smtClean="0"/>
              <a:t> courses to add: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3662"/>
            <a:ext cx="8534400" cy="55324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English </a:t>
            </a:r>
          </a:p>
          <a:p>
            <a:r>
              <a:rPr lang="en-US" sz="2400" dirty="0" smtClean="0"/>
              <a:t>English </a:t>
            </a:r>
            <a:r>
              <a:rPr lang="en-US" sz="2400" dirty="0" smtClean="0"/>
              <a:t>11</a:t>
            </a:r>
            <a:r>
              <a:rPr lang="en-US" sz="2400" dirty="0" smtClean="0"/>
              <a:t> </a:t>
            </a:r>
            <a:r>
              <a:rPr lang="en-US" sz="2400" dirty="0" smtClean="0"/>
              <a:t>A</a:t>
            </a:r>
          </a:p>
          <a:p>
            <a:r>
              <a:rPr lang="en-US" sz="2400" dirty="0" smtClean="0"/>
              <a:t>English </a:t>
            </a:r>
            <a:r>
              <a:rPr lang="en-US" sz="2400" dirty="0" smtClean="0"/>
              <a:t>11 </a:t>
            </a:r>
            <a:r>
              <a:rPr lang="en-US" sz="2400" dirty="0" smtClean="0"/>
              <a:t>B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Social Studies (3 credits by graduation):</a:t>
            </a:r>
          </a:p>
          <a:p>
            <a:r>
              <a:rPr lang="en-US" sz="2400" dirty="0" smtClean="0"/>
              <a:t>Civics and/or Economics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Clr>
                <a:srgbClr val="4E67C8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Science (3 credits by graduation):</a:t>
            </a:r>
          </a:p>
          <a:p>
            <a:pPr lvl="0">
              <a:buClr>
                <a:srgbClr val="4E67C8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Physics or chemistry (or other 3</a:t>
            </a:r>
            <a:r>
              <a:rPr lang="en-US" sz="24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rd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science credit)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4E67C8"/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4E67C8"/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4E67C8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Math (4 credits total by graduation):</a:t>
            </a:r>
          </a:p>
          <a:p>
            <a:pPr lvl="0">
              <a:buClr>
                <a:srgbClr val="4E67C8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Must have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Alg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1,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Geom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Alg2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4E67C8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6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676400"/>
            <a:ext cx="8686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Other classes to consider:</a:t>
            </a:r>
          </a:p>
          <a:p>
            <a:r>
              <a:rPr lang="en-US" sz="2400" dirty="0" smtClean="0"/>
              <a:t>World Language</a:t>
            </a:r>
          </a:p>
          <a:p>
            <a:r>
              <a:rPr lang="en-US" sz="2400" dirty="0" smtClean="0"/>
              <a:t>.5 Computer class if you haven’t taken it yet</a:t>
            </a:r>
          </a:p>
          <a:p>
            <a:r>
              <a:rPr lang="en-US" sz="2400" dirty="0" smtClean="0"/>
              <a:t>PE if you haven’t completed full credit</a:t>
            </a:r>
          </a:p>
          <a:p>
            <a:r>
              <a:rPr lang="en-US" sz="2400" dirty="0" smtClean="0"/>
              <a:t>Applied or Fine Arts if you haven’t completed full credit</a:t>
            </a:r>
          </a:p>
          <a:p>
            <a:r>
              <a:rPr lang="en-US" sz="2400" dirty="0" smtClean="0"/>
              <a:t>DON’T FORGET TO PUT IN 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66636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Locations for Online Scheduling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534400" cy="2209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Students may schedule on any computer that is web accessible.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Most students will schedule from home.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Help is available after school in the library.</a:t>
            </a:r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Online Scheduling Help Lab</a:t>
            </a:r>
            <a:br>
              <a:rPr lang="en-US" dirty="0" smtClean="0"/>
            </a:br>
            <a:r>
              <a:rPr lang="en-US" dirty="0" smtClean="0"/>
              <a:t>In Media Center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69578"/>
              </p:ext>
            </p:extLst>
          </p:nvPr>
        </p:nvGraphicFramePr>
        <p:xfrm>
          <a:off x="1447800" y="2362200"/>
          <a:ext cx="5105400" cy="235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89"/>
                <a:gridCol w="3603811"/>
              </a:tblGrid>
              <a:tr h="37621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Time(s)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March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3 pm- 4 pm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April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3 pm- 4 pm</a:t>
                      </a:r>
                      <a:endParaRPr lang="en-US" dirty="0"/>
                    </a:p>
                  </a:txBody>
                  <a:tcPr/>
                </a:tc>
              </a:tr>
              <a:tr h="407561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April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3 pm-4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Online Scheduling Instructions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762000"/>
            <a:ext cx="7772400" cy="53340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Enter your student login and password into Skyward.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800" dirty="0" smtClean="0"/>
              <a:t>	Note:  This is different than your parents’ login. 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50120"/>
            <a:ext cx="5867400" cy="450788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9221" name="Right Arrow 5"/>
          <p:cNvSpPr>
            <a:spLocks noChangeArrowheads="1"/>
          </p:cNvSpPr>
          <p:nvPr/>
        </p:nvSpPr>
        <p:spPr bwMode="auto">
          <a:xfrm flipV="1">
            <a:off x="3276600" y="48768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  <p:sp>
        <p:nvSpPr>
          <p:cNvPr id="9222" name="Right Arrow 5"/>
          <p:cNvSpPr>
            <a:spLocks noChangeArrowheads="1"/>
          </p:cNvSpPr>
          <p:nvPr/>
        </p:nvSpPr>
        <p:spPr bwMode="auto">
          <a:xfrm rot="10800000" flipV="1">
            <a:off x="5791200" y="5029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Grp="1" noChangeArrowheads="1"/>
          </p:cNvSpPr>
          <p:nvPr>
            <p:ph idx="1"/>
          </p:nvPr>
        </p:nvSpPr>
        <p:spPr>
          <a:xfrm>
            <a:off x="1219200" y="381000"/>
            <a:ext cx="6934200" cy="54864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Under Arena Scheduling click </a:t>
            </a:r>
            <a:r>
              <a:rPr lang="en-US" i="1" u="sng" dirty="0" smtClean="0"/>
              <a:t>Courses for 2017-2018</a:t>
            </a:r>
            <a:r>
              <a:rPr lang="en-US" dirty="0" smtClean="0"/>
              <a:t> to get started.</a:t>
            </a:r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876800" y="2895600"/>
            <a:ext cx="838200" cy="152400"/>
          </a:xfrm>
          <a:prstGeom prst="rect">
            <a:avLst/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00400" y="2209800"/>
            <a:ext cx="1066800" cy="152400"/>
          </a:xfrm>
          <a:prstGeom prst="rect">
            <a:avLst/>
          </a:prstGeom>
          <a:solidFill>
            <a:schemeClr val="bg2"/>
          </a:solidFill>
          <a:ln w="12700" cap="sq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1988" t="5832" r="51321" b="20454"/>
          <a:stretch/>
        </p:blipFill>
        <p:spPr bwMode="auto">
          <a:xfrm>
            <a:off x="460022" y="990601"/>
            <a:ext cx="7696200" cy="586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18288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3352800"/>
            <a:ext cx="30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4038600"/>
            <a:ext cx="762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800600"/>
            <a:ext cx="762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5638800"/>
            <a:ext cx="76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6477000"/>
            <a:ext cx="838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160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3124200"/>
            <a:ext cx="304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762932">
            <a:off x="457201" y="2263141"/>
            <a:ext cx="914400" cy="141731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"/>
            <a:ext cx="7772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smtClean="0"/>
              <a:t>   Notice, the options on your screen:  </a:t>
            </a:r>
            <a:r>
              <a:rPr lang="en-US" sz="2400" i="1" dirty="0" smtClean="0"/>
              <a:t>View/Print Schedule, Submit Schedule  &amp; Messages.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13335" t="4682" r="50351" b="18717"/>
          <a:stretch/>
        </p:blipFill>
        <p:spPr bwMode="auto">
          <a:xfrm>
            <a:off x="304800" y="1524000"/>
            <a:ext cx="8458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362200"/>
            <a:ext cx="1447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2766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21336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990600"/>
            <a:ext cx="76200" cy="22860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10100" y="990600"/>
            <a:ext cx="838200" cy="22860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57800" y="990600"/>
            <a:ext cx="2743200" cy="22860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3376</TotalTime>
  <Words>888</Words>
  <Application>Microsoft Office PowerPoint</Application>
  <PresentationFormat>On-screen Show (4:3)</PresentationFormat>
  <Paragraphs>108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Online Scheduling</vt:lpstr>
      <vt:lpstr>Timeline for Scheduling</vt:lpstr>
      <vt:lpstr>Plan Ahead   Sophomore courses to add:</vt:lpstr>
      <vt:lpstr>PowerPoint Presentation</vt:lpstr>
      <vt:lpstr>Locations for Online Scheduling</vt:lpstr>
      <vt:lpstr>Online Scheduling Help Lab In Media Center </vt:lpstr>
      <vt:lpstr>Online Scheduling Instructions </vt:lpstr>
      <vt:lpstr>PowerPoint Presentation</vt:lpstr>
      <vt:lpstr>PowerPoint Presentation</vt:lpstr>
      <vt:lpstr>PowerPoint Presentation</vt:lpstr>
      <vt:lpstr>PowerPoint Presentation</vt:lpstr>
      <vt:lpstr>Plan Ahead, Organize</vt:lpstr>
      <vt:lpstr>PowerPoint Presentation</vt:lpstr>
      <vt:lpstr>PowerPoint Presentation</vt:lpstr>
      <vt:lpstr>PowerPoint Presentation</vt:lpstr>
      <vt:lpstr>Reminders</vt:lpstr>
      <vt:lpstr>Reminders Continued</vt:lpstr>
      <vt:lpstr>Questions  ?</vt:lpstr>
      <vt:lpstr>Remind 101</vt:lpstr>
      <vt:lpstr>State Testing </vt:lpstr>
    </vt:vector>
  </TitlesOfParts>
  <Company>Haslett Public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Scheduling</dc:title>
  <dc:creator>Haslett</dc:creator>
  <cp:lastModifiedBy>Mary B. Hunter</cp:lastModifiedBy>
  <cp:revision>284</cp:revision>
  <dcterms:created xsi:type="dcterms:W3CDTF">2007-03-16T14:29:39Z</dcterms:created>
  <dcterms:modified xsi:type="dcterms:W3CDTF">2017-04-19T19:02:27Z</dcterms:modified>
</cp:coreProperties>
</file>